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98" r:id="rId2"/>
    <p:sldId id="280" r:id="rId3"/>
    <p:sldId id="265" r:id="rId4"/>
    <p:sldId id="283" r:id="rId5"/>
    <p:sldId id="310" r:id="rId6"/>
    <p:sldId id="312" r:id="rId7"/>
    <p:sldId id="316" r:id="rId8"/>
    <p:sldId id="321" r:id="rId9"/>
    <p:sldId id="31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FD8"/>
    <a:srgbClr val="96CBE6"/>
    <a:srgbClr val="B88472"/>
    <a:srgbClr val="D2DA7A"/>
    <a:srgbClr val="9FB8CD"/>
    <a:srgbClr val="FADA7A"/>
    <a:srgbClr val="727CA3"/>
    <a:srgbClr val="1570C1"/>
    <a:srgbClr val="D7D8D8"/>
    <a:srgbClr val="E0E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2"/>
    <p:restoredTop sz="94660"/>
  </p:normalViewPr>
  <p:slideViewPr>
    <p:cSldViewPr snapToGrid="0" showGuides="1">
      <p:cViewPr>
        <p:scale>
          <a:sx n="135" d="100"/>
          <a:sy n="135" d="100"/>
        </p:scale>
        <p:origin x="-224" y="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B7CB9-CF28-4E4E-999B-7225D435A3D6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785F7-2875-4F8F-A729-139BF39EA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7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1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4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05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9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 userDrawn="1"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9" name="组合 14"/>
          <p:cNvGrpSpPr/>
          <p:nvPr userDrawn="1"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0" name="直角三角形 9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" name="文本框 17"/>
          <p:cNvSpPr txBox="1"/>
          <p:nvPr userDrawn="1"/>
        </p:nvSpPr>
        <p:spPr>
          <a:xfrm>
            <a:off x="4236692" y="264599"/>
            <a:ext cx="371861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rgbClr val="53AB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点击输入标题内容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948226" y="807553"/>
            <a:ext cx="2295548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4973651" y="-4591"/>
            <a:ext cx="2237613" cy="114236"/>
          </a:xfrm>
          <a:prstGeom prst="rect">
            <a:avLst/>
          </a:prstGeom>
          <a:solidFill>
            <a:srgbClr val="59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1006535" y="1564327"/>
            <a:ext cx="5233201" cy="48603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3"/>
          <a:stretch>
            <a:fillRect/>
          </a:stretch>
        </p:blipFill>
        <p:spPr>
          <a:xfrm rot="16200000">
            <a:off x="-2413332" y="790697"/>
            <a:ext cx="7135916" cy="4998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70" y="4192348"/>
            <a:ext cx="980584" cy="970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b="47963"/>
          <a:stretch>
            <a:fillRect/>
          </a:stretch>
        </p:blipFill>
        <p:spPr>
          <a:xfrm rot="16200000">
            <a:off x="9685496" y="4289618"/>
            <a:ext cx="2594855" cy="36027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3" t="1012" b="56570"/>
          <a:stretch>
            <a:fillRect/>
          </a:stretch>
        </p:blipFill>
        <p:spPr>
          <a:xfrm rot="7930326">
            <a:off x="9772974" y="3816892"/>
            <a:ext cx="3595400" cy="23227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CB2EF18-CCF1-234E-B062-1BA24329BFD0}"/>
              </a:ext>
            </a:extLst>
          </p:cNvPr>
          <p:cNvSpPr txBox="1">
            <a:spLocks/>
          </p:cNvSpPr>
          <p:nvPr/>
        </p:nvSpPr>
        <p:spPr>
          <a:xfrm>
            <a:off x="3264513" y="1038197"/>
            <a:ext cx="7320828" cy="2092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Restaurant  Food Delivery </a:t>
            </a:r>
          </a:p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Management System</a:t>
            </a:r>
          </a:p>
          <a:p>
            <a:endParaRPr lang="en-US" sz="2400" b="1" dirty="0">
              <a:solidFill>
                <a:schemeClr val="accent1"/>
              </a:solidFill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chemeClr val="accent1"/>
                </a:solidFill>
                <a:cs typeface="Aharoni" panose="02010803020104030203" pitchFamily="2" charset="-79"/>
              </a:rPr>
              <a:t>Presented by Group 3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5FAAE9C-A6FE-774E-B27C-B3E52359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47352"/>
              </p:ext>
            </p:extLst>
          </p:nvPr>
        </p:nvGraphicFramePr>
        <p:xfrm>
          <a:off x="3296998" y="3240769"/>
          <a:ext cx="58284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246">
                  <a:extLst>
                    <a:ext uri="{9D8B030D-6E8A-4147-A177-3AD203B41FA5}">
                      <a16:colId xmlns:a16="http://schemas.microsoft.com/office/drawing/2014/main" val="3828274515"/>
                    </a:ext>
                  </a:extLst>
                </a:gridCol>
                <a:gridCol w="2914246">
                  <a:extLst>
                    <a:ext uri="{9D8B030D-6E8A-4147-A177-3AD203B41FA5}">
                      <a16:colId xmlns:a16="http://schemas.microsoft.com/office/drawing/2014/main" val="3680967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entury Gothic" panose="020B0502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entury Gothic" panose="020B0502020202020204" pitchFamily="34" charset="0"/>
                        </a:rPr>
                        <a:t>NUID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06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Abhinav Manoj Menon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001525815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Fengyi</a:t>
                      </a:r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 Zhang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001564247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4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Jayesh Kumar </a:t>
                      </a:r>
                      <a:r>
                        <a:rPr lang="en-US" altLang="zh-CN" b="0" i="0" dirty="0" err="1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Khattar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001568947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4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Meghana Sivakumar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001500850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13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Riddhi Bhatti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001502713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6103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69">
        <p15:prstTrans prst="pageCurlDouble"/>
      </p:transition>
    </mc:Choice>
    <mc:Fallback xmlns="">
      <p:transition spd="slow" advTm="36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8915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528561" y="2115328"/>
            <a:ext cx="5197475" cy="3916362"/>
            <a:chOff x="1988" y="1245"/>
            <a:chExt cx="3274" cy="2467"/>
          </a:xfrm>
          <a:solidFill>
            <a:srgbClr val="F6B305"/>
          </a:solidFill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1988" y="2053"/>
              <a:ext cx="1674" cy="1659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3" name="Freeform 6"/>
            <p:cNvSpPr>
              <a:spLocks noEditPoints="1"/>
            </p:cNvSpPr>
            <p:nvPr/>
          </p:nvSpPr>
          <p:spPr bwMode="auto">
            <a:xfrm>
              <a:off x="3196" y="1245"/>
              <a:ext cx="1243" cy="123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3668" y="2586"/>
              <a:ext cx="1026" cy="1017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4320" y="1871"/>
              <a:ext cx="942" cy="934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38918" name="Freeform 15"/>
          <p:cNvSpPr>
            <a:spLocks noEditPoints="1"/>
          </p:cNvSpPr>
          <p:nvPr/>
        </p:nvSpPr>
        <p:spPr>
          <a:xfrm>
            <a:off x="1487488" y="4298127"/>
            <a:ext cx="831850" cy="8334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rgbClr val="53ABD2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224398" y="2731276"/>
            <a:ext cx="509588" cy="581027"/>
            <a:chOff x="6326469" y="648820"/>
            <a:chExt cx="509588" cy="581026"/>
          </a:xfrm>
          <a:solidFill>
            <a:srgbClr val="59AFD8"/>
          </a:solidFill>
        </p:grpSpPr>
        <p:sp>
          <p:nvSpPr>
            <p:cNvPr id="68" name="Freeform 20"/>
            <p:cNvSpPr>
              <a:spLocks noEditPoints="1"/>
            </p:cNvSpPr>
            <p:nvPr/>
          </p:nvSpPr>
          <p:spPr bwMode="auto">
            <a:xfrm>
              <a:off x="6551894" y="648820"/>
              <a:ext cx="219075" cy="177800"/>
            </a:xfrm>
            <a:custGeom>
              <a:avLst/>
              <a:gdLst>
                <a:gd name="T0" fmla="*/ 39 w 62"/>
                <a:gd name="T1" fmla="*/ 12 h 50"/>
                <a:gd name="T2" fmla="*/ 39 w 62"/>
                <a:gd name="T3" fmla="*/ 12 h 50"/>
                <a:gd name="T4" fmla="*/ 45 w 62"/>
                <a:gd name="T5" fmla="*/ 14 h 50"/>
                <a:gd name="T6" fmla="*/ 46 w 62"/>
                <a:gd name="T7" fmla="*/ 18 h 50"/>
                <a:gd name="T8" fmla="*/ 40 w 62"/>
                <a:gd name="T9" fmla="*/ 29 h 50"/>
                <a:gd name="T10" fmla="*/ 20 w 62"/>
                <a:gd name="T11" fmla="*/ 38 h 50"/>
                <a:gd name="T12" fmla="*/ 17 w 62"/>
                <a:gd name="T13" fmla="*/ 38 h 50"/>
                <a:gd name="T14" fmla="*/ 17 w 62"/>
                <a:gd name="T15" fmla="*/ 38 h 50"/>
                <a:gd name="T16" fmla="*/ 26 w 62"/>
                <a:gd name="T17" fmla="*/ 18 h 50"/>
                <a:gd name="T18" fmla="*/ 39 w 62"/>
                <a:gd name="T19" fmla="*/ 12 h 50"/>
                <a:gd name="T20" fmla="*/ 39 w 62"/>
                <a:gd name="T21" fmla="*/ 0 h 50"/>
                <a:gd name="T22" fmla="*/ 17 w 62"/>
                <a:gd name="T23" fmla="*/ 9 h 50"/>
                <a:gd name="T24" fmla="*/ 8 w 62"/>
                <a:gd name="T25" fmla="*/ 47 h 50"/>
                <a:gd name="T26" fmla="*/ 20 w 62"/>
                <a:gd name="T27" fmla="*/ 50 h 50"/>
                <a:gd name="T28" fmla="*/ 49 w 62"/>
                <a:gd name="T29" fmla="*/ 38 h 50"/>
                <a:gd name="T30" fmla="*/ 53 w 62"/>
                <a:gd name="T31" fmla="*/ 5 h 50"/>
                <a:gd name="T32" fmla="*/ 39 w 6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50"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1" y="12"/>
                    <a:pt x="43" y="12"/>
                    <a:pt x="45" y="14"/>
                  </a:cubicBezTo>
                  <a:cubicBezTo>
                    <a:pt x="45" y="14"/>
                    <a:pt x="46" y="15"/>
                    <a:pt x="46" y="18"/>
                  </a:cubicBezTo>
                  <a:cubicBezTo>
                    <a:pt x="46" y="21"/>
                    <a:pt x="45" y="25"/>
                    <a:pt x="40" y="29"/>
                  </a:cubicBezTo>
                  <a:cubicBezTo>
                    <a:pt x="35" y="34"/>
                    <a:pt x="26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5"/>
                    <a:pt x="18" y="25"/>
                    <a:pt x="26" y="18"/>
                  </a:cubicBezTo>
                  <a:cubicBezTo>
                    <a:pt x="30" y="14"/>
                    <a:pt x="35" y="12"/>
                    <a:pt x="39" y="12"/>
                  </a:cubicBezTo>
                  <a:moveTo>
                    <a:pt x="39" y="0"/>
                  </a:moveTo>
                  <a:cubicBezTo>
                    <a:pt x="32" y="0"/>
                    <a:pt x="24" y="3"/>
                    <a:pt x="17" y="9"/>
                  </a:cubicBezTo>
                  <a:cubicBezTo>
                    <a:pt x="6" y="19"/>
                    <a:pt x="0" y="38"/>
                    <a:pt x="8" y="47"/>
                  </a:cubicBezTo>
                  <a:cubicBezTo>
                    <a:pt x="11" y="49"/>
                    <a:pt x="15" y="50"/>
                    <a:pt x="20" y="50"/>
                  </a:cubicBezTo>
                  <a:cubicBezTo>
                    <a:pt x="29" y="50"/>
                    <a:pt x="41" y="45"/>
                    <a:pt x="49" y="38"/>
                  </a:cubicBezTo>
                  <a:cubicBezTo>
                    <a:pt x="60" y="28"/>
                    <a:pt x="62" y="13"/>
                    <a:pt x="53" y="5"/>
                  </a:cubicBezTo>
                  <a:cubicBezTo>
                    <a:pt x="50" y="1"/>
                    <a:pt x="45" y="0"/>
                    <a:pt x="3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69" name="Freeform 21"/>
            <p:cNvSpPr>
              <a:spLocks noEditPoints="1"/>
            </p:cNvSpPr>
            <p:nvPr/>
          </p:nvSpPr>
          <p:spPr bwMode="auto">
            <a:xfrm>
              <a:off x="6389969" y="648820"/>
              <a:ext cx="219075" cy="177800"/>
            </a:xfrm>
            <a:custGeom>
              <a:avLst/>
              <a:gdLst>
                <a:gd name="T0" fmla="*/ 23 w 62"/>
                <a:gd name="T1" fmla="*/ 12 h 50"/>
                <a:gd name="T2" fmla="*/ 36 w 62"/>
                <a:gd name="T3" fmla="*/ 18 h 50"/>
                <a:gd name="T4" fmla="*/ 45 w 62"/>
                <a:gd name="T5" fmla="*/ 38 h 50"/>
                <a:gd name="T6" fmla="*/ 42 w 62"/>
                <a:gd name="T7" fmla="*/ 38 h 50"/>
                <a:gd name="T8" fmla="*/ 22 w 62"/>
                <a:gd name="T9" fmla="*/ 29 h 50"/>
                <a:gd name="T10" fmla="*/ 16 w 62"/>
                <a:gd name="T11" fmla="*/ 18 h 50"/>
                <a:gd name="T12" fmla="*/ 17 w 62"/>
                <a:gd name="T13" fmla="*/ 14 h 50"/>
                <a:gd name="T14" fmla="*/ 23 w 62"/>
                <a:gd name="T15" fmla="*/ 12 h 50"/>
                <a:gd name="T16" fmla="*/ 23 w 62"/>
                <a:gd name="T17" fmla="*/ 0 h 50"/>
                <a:gd name="T18" fmla="*/ 9 w 62"/>
                <a:gd name="T19" fmla="*/ 5 h 50"/>
                <a:gd name="T20" fmla="*/ 13 w 62"/>
                <a:gd name="T21" fmla="*/ 38 h 50"/>
                <a:gd name="T22" fmla="*/ 42 w 62"/>
                <a:gd name="T23" fmla="*/ 50 h 50"/>
                <a:gd name="T24" fmla="*/ 54 w 62"/>
                <a:gd name="T25" fmla="*/ 47 h 50"/>
                <a:gd name="T26" fmla="*/ 45 w 62"/>
                <a:gd name="T27" fmla="*/ 9 h 50"/>
                <a:gd name="T28" fmla="*/ 23 w 62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50">
                  <a:moveTo>
                    <a:pt x="23" y="12"/>
                  </a:moveTo>
                  <a:cubicBezTo>
                    <a:pt x="27" y="12"/>
                    <a:pt x="32" y="14"/>
                    <a:pt x="36" y="18"/>
                  </a:cubicBezTo>
                  <a:cubicBezTo>
                    <a:pt x="44" y="25"/>
                    <a:pt x="46" y="35"/>
                    <a:pt x="45" y="38"/>
                  </a:cubicBezTo>
                  <a:cubicBezTo>
                    <a:pt x="45" y="38"/>
                    <a:pt x="45" y="38"/>
                    <a:pt x="42" y="38"/>
                  </a:cubicBezTo>
                  <a:cubicBezTo>
                    <a:pt x="36" y="38"/>
                    <a:pt x="27" y="34"/>
                    <a:pt x="22" y="29"/>
                  </a:cubicBezTo>
                  <a:cubicBezTo>
                    <a:pt x="17" y="25"/>
                    <a:pt x="16" y="21"/>
                    <a:pt x="16" y="18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9" y="12"/>
                    <a:pt x="21" y="12"/>
                    <a:pt x="23" y="12"/>
                  </a:cubicBezTo>
                  <a:moveTo>
                    <a:pt x="23" y="0"/>
                  </a:moveTo>
                  <a:cubicBezTo>
                    <a:pt x="17" y="0"/>
                    <a:pt x="12" y="1"/>
                    <a:pt x="9" y="5"/>
                  </a:cubicBezTo>
                  <a:cubicBezTo>
                    <a:pt x="0" y="13"/>
                    <a:pt x="2" y="28"/>
                    <a:pt x="13" y="38"/>
                  </a:cubicBezTo>
                  <a:cubicBezTo>
                    <a:pt x="21" y="45"/>
                    <a:pt x="33" y="50"/>
                    <a:pt x="42" y="50"/>
                  </a:cubicBezTo>
                  <a:cubicBezTo>
                    <a:pt x="47" y="50"/>
                    <a:pt x="51" y="49"/>
                    <a:pt x="54" y="47"/>
                  </a:cubicBezTo>
                  <a:cubicBezTo>
                    <a:pt x="62" y="38"/>
                    <a:pt x="56" y="19"/>
                    <a:pt x="45" y="9"/>
                  </a:cubicBezTo>
                  <a:cubicBezTo>
                    <a:pt x="38" y="3"/>
                    <a:pt x="30" y="0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0" name="Freeform 22"/>
            <p:cNvSpPr/>
            <p:nvPr/>
          </p:nvSpPr>
          <p:spPr bwMode="auto">
            <a:xfrm>
              <a:off x="6602694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12 h 54"/>
                <a:gd name="T4" fmla="*/ 54 w 66"/>
                <a:gd name="T5" fmla="*/ 0 h 54"/>
                <a:gd name="T6" fmla="*/ 0 w 66"/>
                <a:gd name="T7" fmla="*/ 0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6" y="6"/>
                    <a:pt x="61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1" name="Freeform 23"/>
            <p:cNvSpPr/>
            <p:nvPr/>
          </p:nvSpPr>
          <p:spPr bwMode="auto">
            <a:xfrm>
              <a:off x="6602694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54 h 54"/>
                <a:gd name="T4" fmla="*/ 54 w 66"/>
                <a:gd name="T5" fmla="*/ 54 h 54"/>
                <a:gd name="T6" fmla="*/ 66 w 66"/>
                <a:gd name="T7" fmla="*/ 42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1" y="54"/>
                    <a:pt x="66" y="49"/>
                    <a:pt x="66" y="42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2" name="Freeform 24"/>
            <p:cNvSpPr/>
            <p:nvPr/>
          </p:nvSpPr>
          <p:spPr bwMode="auto">
            <a:xfrm>
              <a:off x="6326469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0 h 54"/>
                <a:gd name="T4" fmla="*/ 12 w 66"/>
                <a:gd name="T5" fmla="*/ 0 h 54"/>
                <a:gd name="T6" fmla="*/ 0 w 66"/>
                <a:gd name="T7" fmla="*/ 12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3" name="Freeform 25"/>
            <p:cNvSpPr/>
            <p:nvPr/>
          </p:nvSpPr>
          <p:spPr bwMode="auto">
            <a:xfrm>
              <a:off x="6326469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42 h 54"/>
                <a:gd name="T4" fmla="*/ 12 w 66"/>
                <a:gd name="T5" fmla="*/ 54 h 54"/>
                <a:gd name="T6" fmla="*/ 66 w 66"/>
                <a:gd name="T7" fmla="*/ 54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5" y="54"/>
                    <a:pt x="12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780816" y="4818045"/>
            <a:ext cx="550863" cy="466725"/>
            <a:chOff x="9259888" y="3257550"/>
            <a:chExt cx="550863" cy="466725"/>
          </a:xfrm>
          <a:solidFill>
            <a:srgbClr val="59AFD8"/>
          </a:solidFill>
        </p:grpSpPr>
        <p:sp>
          <p:nvSpPr>
            <p:cNvPr id="75" name="Rectangle 111"/>
            <p:cNvSpPr>
              <a:spLocks noChangeArrowheads="1"/>
            </p:cNvSpPr>
            <p:nvPr/>
          </p:nvSpPr>
          <p:spPr bwMode="auto">
            <a:xfrm>
              <a:off x="9366251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6" name="Freeform 112"/>
            <p:cNvSpPr>
              <a:spLocks noEditPoints="1"/>
            </p:cNvSpPr>
            <p:nvPr/>
          </p:nvSpPr>
          <p:spPr bwMode="auto">
            <a:xfrm>
              <a:off x="9259888" y="3257550"/>
              <a:ext cx="550863" cy="233363"/>
            </a:xfrm>
            <a:custGeom>
              <a:avLst/>
              <a:gdLst>
                <a:gd name="T0" fmla="*/ 114 w 156"/>
                <a:gd name="T1" fmla="*/ 24 h 66"/>
                <a:gd name="T2" fmla="*/ 114 w 156"/>
                <a:gd name="T3" fmla="*/ 23 h 66"/>
                <a:gd name="T4" fmla="*/ 114 w 156"/>
                <a:gd name="T5" fmla="*/ 18 h 66"/>
                <a:gd name="T6" fmla="*/ 96 w 156"/>
                <a:gd name="T7" fmla="*/ 0 h 66"/>
                <a:gd name="T8" fmla="*/ 60 w 156"/>
                <a:gd name="T9" fmla="*/ 0 h 66"/>
                <a:gd name="T10" fmla="*/ 42 w 156"/>
                <a:gd name="T11" fmla="*/ 18 h 66"/>
                <a:gd name="T12" fmla="*/ 42 w 156"/>
                <a:gd name="T13" fmla="*/ 24 h 66"/>
                <a:gd name="T14" fmla="*/ 0 w 156"/>
                <a:gd name="T15" fmla="*/ 24 h 66"/>
                <a:gd name="T16" fmla="*/ 0 w 156"/>
                <a:gd name="T17" fmla="*/ 66 h 66"/>
                <a:gd name="T18" fmla="*/ 24 w 156"/>
                <a:gd name="T19" fmla="*/ 66 h 66"/>
                <a:gd name="T20" fmla="*/ 24 w 156"/>
                <a:gd name="T21" fmla="*/ 54 h 66"/>
                <a:gd name="T22" fmla="*/ 48 w 156"/>
                <a:gd name="T23" fmla="*/ 54 h 66"/>
                <a:gd name="T24" fmla="*/ 48 w 156"/>
                <a:gd name="T25" fmla="*/ 66 h 66"/>
                <a:gd name="T26" fmla="*/ 108 w 156"/>
                <a:gd name="T27" fmla="*/ 66 h 66"/>
                <a:gd name="T28" fmla="*/ 108 w 156"/>
                <a:gd name="T29" fmla="*/ 54 h 66"/>
                <a:gd name="T30" fmla="*/ 132 w 156"/>
                <a:gd name="T31" fmla="*/ 54 h 66"/>
                <a:gd name="T32" fmla="*/ 132 w 156"/>
                <a:gd name="T33" fmla="*/ 66 h 66"/>
                <a:gd name="T34" fmla="*/ 156 w 156"/>
                <a:gd name="T35" fmla="*/ 66 h 66"/>
                <a:gd name="T36" fmla="*/ 156 w 156"/>
                <a:gd name="T37" fmla="*/ 24 h 66"/>
                <a:gd name="T38" fmla="*/ 114 w 156"/>
                <a:gd name="T39" fmla="*/ 24 h 66"/>
                <a:gd name="T40" fmla="*/ 54 w 156"/>
                <a:gd name="T41" fmla="*/ 18 h 66"/>
                <a:gd name="T42" fmla="*/ 60 w 156"/>
                <a:gd name="T43" fmla="*/ 12 h 66"/>
                <a:gd name="T44" fmla="*/ 96 w 156"/>
                <a:gd name="T45" fmla="*/ 12 h 66"/>
                <a:gd name="T46" fmla="*/ 102 w 156"/>
                <a:gd name="T47" fmla="*/ 18 h 66"/>
                <a:gd name="T48" fmla="*/ 102 w 156"/>
                <a:gd name="T49" fmla="*/ 24 h 66"/>
                <a:gd name="T50" fmla="*/ 54 w 156"/>
                <a:gd name="T51" fmla="*/ 24 h 66"/>
                <a:gd name="T52" fmla="*/ 54 w 156"/>
                <a:gd name="T5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" h="66">
                  <a:moveTo>
                    <a:pt x="114" y="24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6"/>
                    <a:pt x="105" y="0"/>
                    <a:pt x="9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42" y="9"/>
                    <a:pt x="42" y="1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24"/>
                    <a:pt x="156" y="24"/>
                    <a:pt x="156" y="24"/>
                  </a:cubicBezTo>
                  <a:lnTo>
                    <a:pt x="114" y="24"/>
                  </a:lnTo>
                  <a:close/>
                  <a:moveTo>
                    <a:pt x="54" y="18"/>
                  </a:moveTo>
                  <a:cubicBezTo>
                    <a:pt x="54" y="18"/>
                    <a:pt x="54" y="12"/>
                    <a:pt x="60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102" y="12"/>
                    <a:pt x="102" y="18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7" name="Freeform 113"/>
            <p:cNvSpPr/>
            <p:nvPr/>
          </p:nvSpPr>
          <p:spPr bwMode="auto">
            <a:xfrm>
              <a:off x="9280526" y="3511550"/>
              <a:ext cx="509588" cy="212725"/>
            </a:xfrm>
            <a:custGeom>
              <a:avLst/>
              <a:gdLst>
                <a:gd name="T0" fmla="*/ 281 w 321"/>
                <a:gd name="T1" fmla="*/ 40 h 134"/>
                <a:gd name="T2" fmla="*/ 227 w 321"/>
                <a:gd name="T3" fmla="*/ 40 h 134"/>
                <a:gd name="T4" fmla="*/ 227 w 321"/>
                <a:gd name="T5" fmla="*/ 0 h 134"/>
                <a:gd name="T6" fmla="*/ 94 w 321"/>
                <a:gd name="T7" fmla="*/ 0 h 134"/>
                <a:gd name="T8" fmla="*/ 94 w 321"/>
                <a:gd name="T9" fmla="*/ 40 h 134"/>
                <a:gd name="T10" fmla="*/ 40 w 321"/>
                <a:gd name="T11" fmla="*/ 40 h 134"/>
                <a:gd name="T12" fmla="*/ 40 w 321"/>
                <a:gd name="T13" fmla="*/ 0 h 134"/>
                <a:gd name="T14" fmla="*/ 0 w 321"/>
                <a:gd name="T15" fmla="*/ 0 h 134"/>
                <a:gd name="T16" fmla="*/ 0 w 321"/>
                <a:gd name="T17" fmla="*/ 134 h 134"/>
                <a:gd name="T18" fmla="*/ 321 w 321"/>
                <a:gd name="T19" fmla="*/ 134 h 134"/>
                <a:gd name="T20" fmla="*/ 321 w 321"/>
                <a:gd name="T21" fmla="*/ 0 h 134"/>
                <a:gd name="T22" fmla="*/ 281 w 321"/>
                <a:gd name="T23" fmla="*/ 0 h 134"/>
                <a:gd name="T24" fmla="*/ 281 w 321"/>
                <a:gd name="T2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1" h="134">
                  <a:moveTo>
                    <a:pt x="281" y="40"/>
                  </a:moveTo>
                  <a:lnTo>
                    <a:pt x="227" y="40"/>
                  </a:lnTo>
                  <a:lnTo>
                    <a:pt x="227" y="0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40" y="4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321" y="134"/>
                  </a:lnTo>
                  <a:lnTo>
                    <a:pt x="321" y="0"/>
                  </a:lnTo>
                  <a:lnTo>
                    <a:pt x="281" y="0"/>
                  </a:lnTo>
                  <a:lnTo>
                    <a:pt x="28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8" name="Rectangle 114"/>
            <p:cNvSpPr>
              <a:spLocks noChangeArrowheads="1"/>
            </p:cNvSpPr>
            <p:nvPr/>
          </p:nvSpPr>
          <p:spPr bwMode="auto">
            <a:xfrm>
              <a:off x="9663113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38921" name="Freeform 31"/>
          <p:cNvSpPr/>
          <p:nvPr/>
        </p:nvSpPr>
        <p:spPr>
          <a:xfrm>
            <a:off x="4775200" y="3596452"/>
            <a:ext cx="509588" cy="5095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rgbClr val="53ABD2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文本框 22"/>
          <p:cNvSpPr txBox="1"/>
          <p:nvPr/>
        </p:nvSpPr>
        <p:spPr>
          <a:xfrm>
            <a:off x="5222337" y="923210"/>
            <a:ext cx="4767076" cy="86314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entury Gothic" panose="020B0502020202020204" pitchFamily="34" charset="0"/>
              </a:rPr>
              <a:t>lack of an organized system to browse the desired cuisines based on ratings and menu and get it delivered home</a:t>
            </a:r>
          </a:p>
        </p:txBody>
      </p:sp>
      <p:sp>
        <p:nvSpPr>
          <p:cNvPr id="41" name="文本框 22"/>
          <p:cNvSpPr txBox="1"/>
          <p:nvPr/>
        </p:nvSpPr>
        <p:spPr>
          <a:xfrm>
            <a:off x="6985029" y="1880038"/>
            <a:ext cx="4767077" cy="927080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Welcome to Restaurant Food delivery Management System </a:t>
            </a:r>
            <a:r>
              <a:rPr lang="en-US" altLang="zh-CN" sz="1400" dirty="0">
                <a:latin typeface="Century Gothic" panose="020B0502020202020204" pitchFamily="34" charset="0"/>
              </a:rPr>
              <a:t>–</a:t>
            </a:r>
            <a:r>
              <a:rPr lang="en-US" altLang="zh-CN" sz="1200" dirty="0">
                <a:latin typeface="Century Gothic" panose="020B0502020202020204" pitchFamily="34" charset="0"/>
              </a:rPr>
              <a:t> a centralized system which helps in ordering food online and helps user in making a food choices based on previous order history </a:t>
            </a:r>
          </a:p>
        </p:txBody>
      </p:sp>
      <p:sp>
        <p:nvSpPr>
          <p:cNvPr id="44" name="文本框 22"/>
          <p:cNvSpPr txBox="1"/>
          <p:nvPr/>
        </p:nvSpPr>
        <p:spPr>
          <a:xfrm>
            <a:off x="5966451" y="2975973"/>
            <a:ext cx="4767076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Security and Automation </a:t>
            </a:r>
            <a:r>
              <a:rPr lang="en-US" altLang="zh-CN" sz="1200" dirty="0">
                <a:latin typeface="Century Gothic" panose="020B0502020202020204" pitchFamily="34" charset="0"/>
              </a:rPr>
              <a:t>– Credentials of the database users have been encrypted and created automated flows to ease the task of database admin</a:t>
            </a:r>
          </a:p>
        </p:txBody>
      </p:sp>
      <p:sp>
        <p:nvSpPr>
          <p:cNvPr id="47" name="文本框 22"/>
          <p:cNvSpPr txBox="1"/>
          <p:nvPr/>
        </p:nvSpPr>
        <p:spPr>
          <a:xfrm>
            <a:off x="7123921" y="3737955"/>
            <a:ext cx="4767076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Delivery Tracking </a:t>
            </a:r>
            <a:r>
              <a:rPr lang="en-US" altLang="zh-CN" sz="1200" dirty="0">
                <a:latin typeface="Century Gothic" panose="020B0502020202020204" pitchFamily="34" charset="0"/>
              </a:rPr>
              <a:t>– Our system helps in tracking the delivery times of each order and based on this information we can figure out the performance of the delivery partner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4070" y="218167"/>
            <a:ext cx="675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j-lt"/>
              </a:rPr>
              <a:t>OBJECTIVE AND PROBLEMS ADDRESSED</a:t>
            </a:r>
            <a:endParaRPr lang="zh-CN" altLang="en-US" sz="32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50" name="文本框 22">
            <a:extLst>
              <a:ext uri="{FF2B5EF4-FFF2-40B4-BE49-F238E27FC236}">
                <a16:creationId xmlns:a16="http://schemas.microsoft.com/office/drawing/2014/main" id="{05A70F46-A272-6743-9B86-0F937DA69C6C}"/>
              </a:ext>
            </a:extLst>
          </p:cNvPr>
          <p:cNvSpPr txBox="1"/>
          <p:nvPr/>
        </p:nvSpPr>
        <p:spPr>
          <a:xfrm>
            <a:off x="5920155" y="4518037"/>
            <a:ext cx="4767076" cy="1054953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Feedback Mechanism </a:t>
            </a:r>
            <a:r>
              <a:rPr lang="en-US" altLang="zh-CN" sz="1200" dirty="0">
                <a:latin typeface="Century Gothic" panose="020B0502020202020204" pitchFamily="34" charset="0"/>
              </a:rPr>
              <a:t>– Customer can share the feedback after receiving the order which helps various restaurants to improve their performance and it will also help customers with information of good restaurants.</a:t>
            </a:r>
          </a:p>
          <a:p>
            <a:endParaRPr lang="en-US" altLang="zh-CN" sz="1200" dirty="0">
              <a:latin typeface="Century Gothic" panose="020B0502020202020204" pitchFamily="34" charset="0"/>
            </a:endParaRPr>
          </a:p>
        </p:txBody>
      </p:sp>
      <p:sp>
        <p:nvSpPr>
          <p:cNvPr id="52" name="文本框 22">
            <a:extLst>
              <a:ext uri="{FF2B5EF4-FFF2-40B4-BE49-F238E27FC236}">
                <a16:creationId xmlns:a16="http://schemas.microsoft.com/office/drawing/2014/main" id="{5BCE69D0-B8A2-2F40-838F-B6A618C89691}"/>
              </a:ext>
            </a:extLst>
          </p:cNvPr>
          <p:cNvSpPr txBox="1"/>
          <p:nvPr/>
        </p:nvSpPr>
        <p:spPr>
          <a:xfrm>
            <a:off x="7135496" y="5493633"/>
            <a:ext cx="4481644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Data Visualization </a:t>
            </a:r>
            <a:r>
              <a:rPr lang="en-US" altLang="zh-CN" sz="1200" dirty="0">
                <a:latin typeface="Century Gothic" panose="020B0502020202020204" pitchFamily="34" charset="0"/>
              </a:rPr>
              <a:t>- Graphs, charts can be used to analyze trends , feedback which helps businesses make critical decision to improve their service.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C7E31-02A2-3B44-9F42-07E2C8327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" t="8010" r="7996" b="8651"/>
          <a:stretch/>
        </p:blipFill>
        <p:spPr>
          <a:xfrm>
            <a:off x="3559360" y="1086881"/>
            <a:ext cx="1246291" cy="766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14A89-C4F0-FC4C-93E2-20ADFC624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4" t="18766" r="10048" b="10718"/>
          <a:stretch/>
        </p:blipFill>
        <p:spPr>
          <a:xfrm>
            <a:off x="5154329" y="1976196"/>
            <a:ext cx="1808894" cy="878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2">
            <a:extLst>
              <a:ext uri="{FF2B5EF4-FFF2-40B4-BE49-F238E27FC236}">
                <a16:creationId xmlns:a16="http://schemas.microsoft.com/office/drawing/2014/main" id="{FDD307CF-8B52-5247-A730-84EFA14AD3F2}"/>
              </a:ext>
            </a:extLst>
          </p:cNvPr>
          <p:cNvSpPr txBox="1"/>
          <p:nvPr/>
        </p:nvSpPr>
        <p:spPr>
          <a:xfrm>
            <a:off x="647992" y="425925"/>
            <a:ext cx="28770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800" b="1" dirty="0">
                <a:solidFill>
                  <a:srgbClr val="59AFD8"/>
                </a:solidFill>
                <a:latin typeface="+mj-lt"/>
              </a:rPr>
              <a:t>E-R DIAGRAM</a:t>
            </a:r>
            <a:endParaRPr lang="zh-CN" altLang="en-US" sz="38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6CEEE5E-FBB3-0544-9310-B8E1D37D0402}"/>
              </a:ext>
            </a:extLst>
          </p:cNvPr>
          <p:cNvSpPr txBox="1"/>
          <p:nvPr/>
        </p:nvSpPr>
        <p:spPr>
          <a:xfrm>
            <a:off x="684224" y="1399576"/>
            <a:ext cx="3391830" cy="254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Arial" panose="020B0604020202020204"/>
              </a:rPr>
              <a:t>Entity Relationship Diagram is the absolute key to a proficient, organized database design.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Arial" panose="020B0604020202020204"/>
              </a:rPr>
              <a:t>It’s essential for modeling the data stored in a database.</a:t>
            </a:r>
            <a:endParaRPr lang="en-A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CF668-33E7-9D4A-8F02-A8CF3F82B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8" t="3446" r="18664" b="8465"/>
          <a:stretch/>
        </p:blipFill>
        <p:spPr>
          <a:xfrm>
            <a:off x="4150759" y="425925"/>
            <a:ext cx="6893960" cy="6041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46" name="TextBox 32">
            <a:extLst>
              <a:ext uri="{FF2B5EF4-FFF2-40B4-BE49-F238E27FC236}">
                <a16:creationId xmlns:a16="http://schemas.microsoft.com/office/drawing/2014/main" id="{AA9CDED6-3C9B-CA44-A126-FAE5122C575B}"/>
              </a:ext>
            </a:extLst>
          </p:cNvPr>
          <p:cNvSpPr txBox="1"/>
          <p:nvPr/>
        </p:nvSpPr>
        <p:spPr>
          <a:xfrm>
            <a:off x="647992" y="425925"/>
            <a:ext cx="3090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59AFD8"/>
                </a:solidFill>
                <a:latin typeface="+mj-lt"/>
              </a:rPr>
              <a:t>DDL STATEMENTS</a:t>
            </a:r>
            <a:endParaRPr lang="zh-CN" altLang="en-US" sz="3200" b="1" dirty="0">
              <a:solidFill>
                <a:srgbClr val="59AFD8"/>
              </a:solidFill>
              <a:latin typeface="+mj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2B1D3E-5C7A-3742-A3CD-7CFDC2C8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12896"/>
              </p:ext>
            </p:extLst>
          </p:nvPr>
        </p:nvGraphicFramePr>
        <p:xfrm>
          <a:off x="206829" y="1702239"/>
          <a:ext cx="4146605" cy="383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55">
                  <a:extLst>
                    <a:ext uri="{9D8B030D-6E8A-4147-A177-3AD203B41FA5}">
                      <a16:colId xmlns:a16="http://schemas.microsoft.com/office/drawing/2014/main" val="1125346743"/>
                    </a:ext>
                  </a:extLst>
                </a:gridCol>
                <a:gridCol w="530871">
                  <a:extLst>
                    <a:ext uri="{9D8B030D-6E8A-4147-A177-3AD203B41FA5}">
                      <a16:colId xmlns:a16="http://schemas.microsoft.com/office/drawing/2014/main" val="1440121353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2875925082"/>
                    </a:ext>
                  </a:extLst>
                </a:gridCol>
                <a:gridCol w="1084624">
                  <a:extLst>
                    <a:ext uri="{9D8B030D-6E8A-4147-A177-3AD203B41FA5}">
                      <a16:colId xmlns:a16="http://schemas.microsoft.com/office/drawing/2014/main" val="762661048"/>
                    </a:ext>
                  </a:extLst>
                </a:gridCol>
              </a:tblGrid>
              <a:tr h="30612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86877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06273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77700"/>
                  </a:ext>
                </a:extLst>
              </a:tr>
              <a:tr h="33852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[Restaurant Manager]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61486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[Delivery Partner]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634031"/>
                  </a:ext>
                </a:extLst>
              </a:tr>
              <a:tr h="381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8556"/>
                  </a:ext>
                </a:extLst>
              </a:tr>
              <a:tr h="24603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[Payment Options]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564840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[Delivery Address]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30121"/>
                  </a:ext>
                </a:extLst>
              </a:tr>
              <a:tr h="2569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8103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[Order]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7210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[Order Line]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867113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286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810E7E-B9CC-C344-9C5F-C7A4BA4DC857}"/>
              </a:ext>
            </a:extLst>
          </p:cNvPr>
          <p:cNvSpPr txBox="1"/>
          <p:nvPr/>
        </p:nvSpPr>
        <p:spPr>
          <a:xfrm>
            <a:off x="647992" y="1117312"/>
            <a:ext cx="775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Our database system, is made up of the following table and their definitions 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599AB-9633-A144-849B-FF55BA989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66" r="12828"/>
          <a:stretch/>
        </p:blipFill>
        <p:spPr>
          <a:xfrm>
            <a:off x="4294741" y="1641522"/>
            <a:ext cx="3953895" cy="467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E617D-EA8A-8D41-AD06-1F43CFB28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259" y="1576552"/>
            <a:ext cx="4294741" cy="476176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C4CA9-54AB-1843-B278-3DFFA59ED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02855"/>
              </p:ext>
            </p:extLst>
          </p:nvPr>
        </p:nvGraphicFramePr>
        <p:xfrm>
          <a:off x="3738133" y="552584"/>
          <a:ext cx="31874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04">
                  <a:extLst>
                    <a:ext uri="{9D8B030D-6E8A-4147-A177-3AD203B41FA5}">
                      <a16:colId xmlns:a16="http://schemas.microsoft.com/office/drawing/2014/main" val="2903621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3072007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7929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11210402" y="902204"/>
            <a:ext cx="1867963" cy="17348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6" y="5045386"/>
            <a:ext cx="980584" cy="970412"/>
          </a:xfrm>
          <a:prstGeom prst="rect">
            <a:avLst/>
          </a:prstGeom>
        </p:spPr>
      </p:pic>
      <p:sp>
        <p:nvSpPr>
          <p:cNvPr id="10" name="TextBox 570"/>
          <p:cNvSpPr txBox="1"/>
          <p:nvPr/>
        </p:nvSpPr>
        <p:spPr>
          <a:xfrm>
            <a:off x="3653972" y="296921"/>
            <a:ext cx="45177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-300" dirty="0">
                <a:solidFill>
                  <a:srgbClr val="59AFD8"/>
                </a:solidFill>
                <a:latin typeface="+mj-lt"/>
                <a:ea typeface="微软雅黑" panose="020B0503020204020204" charset="-122"/>
                <a:sym typeface="Arial" panose="020B0604020202020204"/>
              </a:rPr>
              <a:t>STORED PROCEDURES</a:t>
            </a:r>
            <a:endParaRPr lang="zh-CN" altLang="en-US" sz="4400" b="1" spc="-300" dirty="0">
              <a:solidFill>
                <a:srgbClr val="59AFD8"/>
              </a:solidFill>
              <a:latin typeface="+mj-lt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770039" y="5182099"/>
            <a:ext cx="7315488" cy="69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GetOrderHistory</a:t>
            </a: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altLang="zh-CN" sz="13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SP helps us to retrieve the order history of a particular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for fetching order history of a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nput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CustomerId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GetOrderHistory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866A45A-4BB2-504A-91A2-6BC4B668F92E}"/>
              </a:ext>
            </a:extLst>
          </p:cNvPr>
          <p:cNvSpPr txBox="1"/>
          <p:nvPr/>
        </p:nvSpPr>
        <p:spPr>
          <a:xfrm>
            <a:off x="3704804" y="2039950"/>
            <a:ext cx="8659779" cy="696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UpdateOrderStatus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Stored Procedure helps us to update order status of a particular order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for updating updating order status for an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endParaRPr lang="en-US" altLang="zh-CN" sz="13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OrderStatus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     </a:t>
            </a:r>
            <a:r>
              <a:rPr lang="en-US" altLang="zh-CN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UpdateOrderStatus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=2,@OrderStatus='Delivered'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E287D0-4F3D-3B48-8A51-10127AD9DA43}"/>
              </a:ext>
            </a:extLst>
          </p:cNvPr>
          <p:cNvSpPr txBox="1"/>
          <p:nvPr/>
        </p:nvSpPr>
        <p:spPr>
          <a:xfrm>
            <a:off x="770039" y="2942480"/>
            <a:ext cx="11217420" cy="9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GetRestaurant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This SP will help us to filter restaurants based on params.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to filter restaurants based on filter type and filter value.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FilterType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FilterValue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        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1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GetRestaurant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columnname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='City',@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columnnvalue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="'Boston’”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2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dbo.GetRestaurant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columnname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='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RestaurantType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',@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columnnvalue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="'Indian'"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46F868D-E43F-164B-808E-DDA6270E26AE}"/>
              </a:ext>
            </a:extLst>
          </p:cNvPr>
          <p:cNvSpPr txBox="1"/>
          <p:nvPr/>
        </p:nvSpPr>
        <p:spPr>
          <a:xfrm>
            <a:off x="3704804" y="4115805"/>
            <a:ext cx="8282655" cy="69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UpdateOrderAmount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SP helps us to update order amount from all the order line items.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Use to calculate total order amount with the help of User Defined Function.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Order Id	</a:t>
            </a:r>
            <a:r>
              <a:rPr lang="en-US" altLang="zh-CN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UpdateOrderAmount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=2,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OrderTotal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=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OrderTotal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output;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85674F2-9296-8142-9884-250BA844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3222"/>
              </p:ext>
            </p:extLst>
          </p:nvPr>
        </p:nvGraphicFramePr>
        <p:xfrm>
          <a:off x="8495997" y="528743"/>
          <a:ext cx="31874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04">
                  <a:extLst>
                    <a:ext uri="{9D8B030D-6E8A-4147-A177-3AD203B41FA5}">
                      <a16:colId xmlns:a16="http://schemas.microsoft.com/office/drawing/2014/main" val="112534674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762661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6148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EB75064-B78A-B045-984E-DB56FA61D229}"/>
              </a:ext>
            </a:extLst>
          </p:cNvPr>
          <p:cNvSpPr/>
          <p:nvPr/>
        </p:nvSpPr>
        <p:spPr>
          <a:xfrm>
            <a:off x="9393330" y="298024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A027B-D6F2-3A4A-BB81-602CC2B27C85}"/>
              </a:ext>
            </a:extLst>
          </p:cNvPr>
          <p:cNvSpPr/>
          <p:nvPr/>
        </p:nvSpPr>
        <p:spPr>
          <a:xfrm>
            <a:off x="4992130" y="5924102"/>
            <a:ext cx="7560027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GetPaymentOptions</a:t>
            </a:r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-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SP helps us to payment options of a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when fetching payment options of a customer.</a:t>
            </a:r>
          </a:p>
          <a:p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CustomerID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dbo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GetPaymentOptions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CustomerID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=10</a:t>
            </a:r>
          </a:p>
        </p:txBody>
      </p:sp>
      <p:pic>
        <p:nvPicPr>
          <p:cNvPr id="19" name="图片 1">
            <a:extLst>
              <a:ext uri="{FF2B5EF4-FFF2-40B4-BE49-F238E27FC236}">
                <a16:creationId xmlns:a16="http://schemas.microsoft.com/office/drawing/2014/main" id="{C430D825-B5A9-7A4F-8062-BFD9219E9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439587" y="1678660"/>
            <a:ext cx="1867963" cy="1734868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709C30-832F-C748-8775-567C52FA0835}"/>
              </a:ext>
            </a:extLst>
          </p:cNvPr>
          <p:cNvSpPr txBox="1"/>
          <p:nvPr/>
        </p:nvSpPr>
        <p:spPr>
          <a:xfrm>
            <a:off x="733551" y="1020180"/>
            <a:ext cx="8659779" cy="715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GetPassword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SP helps us to retrieve the decrypted password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– To be used for verifying user while logging them with username and password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 –  password     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GetPassword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customerID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44832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411457" y="768036"/>
            <a:ext cx="3407027" cy="31642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745" y="351059"/>
            <a:ext cx="980584" cy="970412"/>
          </a:xfrm>
          <a:prstGeom prst="rect">
            <a:avLst/>
          </a:prstGeom>
        </p:spPr>
      </p:pic>
      <p:sp>
        <p:nvSpPr>
          <p:cNvPr id="10" name="TextBox 570"/>
          <p:cNvSpPr txBox="1"/>
          <p:nvPr/>
        </p:nvSpPr>
        <p:spPr>
          <a:xfrm>
            <a:off x="2468076" y="355996"/>
            <a:ext cx="5246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-300" dirty="0">
                <a:solidFill>
                  <a:srgbClr val="59AFD8"/>
                </a:solidFill>
                <a:latin typeface="+mj-lt"/>
                <a:ea typeface="微软雅黑" panose="020B0503020204020204" charset="-122"/>
                <a:sym typeface="Arial" panose="020B0604020202020204"/>
              </a:rPr>
              <a:t>USER DEFINED FUNCTION</a:t>
            </a:r>
            <a:endParaRPr lang="zh-CN" altLang="en-US" sz="4400" b="1" spc="-300" dirty="0">
              <a:solidFill>
                <a:srgbClr val="59AFD8"/>
              </a:solidFill>
              <a:latin typeface="+mj-lt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1969111" y="2069827"/>
            <a:ext cx="5925857" cy="1526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GetOrderAmount</a:t>
            </a: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UD function is called from a procedure-&gt; 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UpdateOrderAmount</a:t>
            </a:r>
            <a:endParaRPr lang="en-US" altLang="zh-CN" sz="1400" dirty="0">
              <a:solidFill>
                <a:schemeClr val="tx1"/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Using this, we calculate the </a:t>
            </a: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total order amount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on Order using summation of price and quantity columns from Order Line and the amount based on 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D34A2-EC9E-554D-8C35-C87EA19A5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89384"/>
              </p:ext>
            </p:extLst>
          </p:nvPr>
        </p:nvGraphicFramePr>
        <p:xfrm>
          <a:off x="7259961" y="1526694"/>
          <a:ext cx="4065373" cy="82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204324839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887877078"/>
                    </a:ext>
                  </a:extLst>
                </a:gridCol>
              </a:tblGrid>
              <a:tr h="44660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Computed Column on UDF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90175"/>
                  </a:ext>
                </a:extLst>
              </a:tr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User Defined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17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32F039-F003-D84E-BC01-0E6A47F80DE3}"/>
              </a:ext>
            </a:extLst>
          </p:cNvPr>
          <p:cNvSpPr txBox="1"/>
          <p:nvPr/>
        </p:nvSpPr>
        <p:spPr>
          <a:xfrm>
            <a:off x="1054826" y="3796835"/>
            <a:ext cx="1661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VIEWS</a:t>
            </a:r>
            <a:endParaRPr lang="en-US" sz="4400" dirty="0">
              <a:latin typeface="+mj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2B1FC-CBF5-0947-B27C-4C713EDC59CB}"/>
              </a:ext>
            </a:extLst>
          </p:cNvPr>
          <p:cNvSpPr txBox="1"/>
          <p:nvPr/>
        </p:nvSpPr>
        <p:spPr>
          <a:xfrm>
            <a:off x="1969110" y="4908781"/>
            <a:ext cx="8249927" cy="1482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getRestaurantProfit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identify the profits earned by each restaurant</a:t>
            </a:r>
          </a:p>
          <a:p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OrderFeedback</a:t>
            </a: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view feedbacks for orders by all customers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Order_placed</a:t>
            </a:r>
            <a:r>
              <a:rPr 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identify the no. of orders placed with each restaurant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1FAE1A-42DF-5249-881E-566E4EF69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83870"/>
              </p:ext>
            </p:extLst>
          </p:nvPr>
        </p:nvGraphicFramePr>
        <p:xfrm>
          <a:off x="2833766" y="4033487"/>
          <a:ext cx="4065373" cy="37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4271021315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517315189"/>
                    </a:ext>
                  </a:extLst>
                </a:gridCol>
              </a:tblGrid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59102"/>
                  </a:ext>
                </a:extLst>
              </a:tr>
            </a:tbl>
          </a:graphicData>
        </a:graphic>
      </p:graphicFrame>
      <p:pic>
        <p:nvPicPr>
          <p:cNvPr id="20" name="图片 3">
            <a:extLst>
              <a:ext uri="{FF2B5EF4-FFF2-40B4-BE49-F238E27FC236}">
                <a16:creationId xmlns:a16="http://schemas.microsoft.com/office/drawing/2014/main" id="{7F172EFA-00D1-6741-91BB-A43F82A44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4" y="5543941"/>
            <a:ext cx="980584" cy="970412"/>
          </a:xfrm>
          <a:prstGeom prst="rect">
            <a:avLst/>
          </a:prstGeom>
        </p:spPr>
      </p:pic>
      <p:pic>
        <p:nvPicPr>
          <p:cNvPr id="21" name="图片 1">
            <a:extLst>
              <a:ext uri="{FF2B5EF4-FFF2-40B4-BE49-F238E27FC236}">
                <a16:creationId xmlns:a16="http://schemas.microsoft.com/office/drawing/2014/main" id="{74DA7E46-E2FE-334C-A72A-B32ED2D8C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10281257" y="4071409"/>
            <a:ext cx="3407027" cy="31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TextBox 32">
            <a:extLst>
              <a:ext uri="{FF2B5EF4-FFF2-40B4-BE49-F238E27FC236}">
                <a16:creationId xmlns:a16="http://schemas.microsoft.com/office/drawing/2014/main" id="{D099F1D4-D49D-8945-ACD9-808A8D7C7E6C}"/>
              </a:ext>
            </a:extLst>
          </p:cNvPr>
          <p:cNvSpPr txBox="1"/>
          <p:nvPr/>
        </p:nvSpPr>
        <p:spPr>
          <a:xfrm>
            <a:off x="647992" y="425925"/>
            <a:ext cx="2430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TRIGGERS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10C0F6-5D14-8A41-B30D-C2D2621B1720}"/>
              </a:ext>
            </a:extLst>
          </p:cNvPr>
          <p:cNvSpPr txBox="1"/>
          <p:nvPr/>
        </p:nvSpPr>
        <p:spPr>
          <a:xfrm>
            <a:off x="849313" y="1793334"/>
            <a:ext cx="8887811" cy="3221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Insert on Person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[Create Person according to Profile selected]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creates Customer And Manager based on person Type selected.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Update Trigger on Order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[Update order Delivery date on Order]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updates today’s order Delivery date on Order after order is delivered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Update Trigger on Person, Restaurant, Order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[Update Last modified date]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updates last modified date on the records in order to use it while auditing for any record in any of the above tables.</a:t>
            </a: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21ED70-E304-1443-86F1-009F48626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84518"/>
              </p:ext>
            </p:extLst>
          </p:nvPr>
        </p:nvGraphicFramePr>
        <p:xfrm>
          <a:off x="3564384" y="622208"/>
          <a:ext cx="4065373" cy="37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3350564636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53564170"/>
                    </a:ext>
                  </a:extLst>
                </a:gridCol>
              </a:tblGrid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Triggers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4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798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D7DC94EF-6919-3B4B-AB23-059F110420FD}"/>
              </a:ext>
            </a:extLst>
          </p:cNvPr>
          <p:cNvSpPr txBox="1"/>
          <p:nvPr/>
        </p:nvSpPr>
        <p:spPr>
          <a:xfrm>
            <a:off x="647992" y="425925"/>
            <a:ext cx="6028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POWER BI VISUALIZATION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E145C-F449-E645-84C6-C5DD295A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21" y="1418115"/>
            <a:ext cx="3505714" cy="1925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EBA53-036D-2B4F-AFA1-DD7B2E3DE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649" y="1332741"/>
            <a:ext cx="3558492" cy="2010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25354-C820-194B-9862-101C4F42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260" y="3856885"/>
            <a:ext cx="3588021" cy="201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F6E7B-3E5C-614F-B413-FA7B6EFAD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26" y="1418115"/>
            <a:ext cx="3457279" cy="192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AFA5B-AF50-A049-9580-1D07720DE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83" y="3894859"/>
            <a:ext cx="3443094" cy="1934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6D204-0DAA-804E-81D5-8F8D42418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49" y="3856885"/>
            <a:ext cx="3588021" cy="20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6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D7DC94EF-6919-3B4B-AB23-059F110420FD}"/>
              </a:ext>
            </a:extLst>
          </p:cNvPr>
          <p:cNvSpPr txBox="1"/>
          <p:nvPr/>
        </p:nvSpPr>
        <p:spPr>
          <a:xfrm>
            <a:off x="647992" y="425925"/>
            <a:ext cx="1035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GUI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DEE036-1E66-0340-BBE0-FB8D34BAF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3783" r="50416" b="55306"/>
          <a:stretch/>
        </p:blipFill>
        <p:spPr>
          <a:xfrm>
            <a:off x="4314831" y="689491"/>
            <a:ext cx="3327057" cy="197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5BD70C-937C-BF44-97FC-8A251D6DE669}"/>
              </a:ext>
            </a:extLst>
          </p:cNvPr>
          <p:cNvSpPr txBox="1"/>
          <p:nvPr/>
        </p:nvSpPr>
        <p:spPr>
          <a:xfrm>
            <a:off x="5180525" y="28711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Login Screen - 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E55C94-A160-5D4E-8E4C-ED42C23B97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3194" b="16412"/>
          <a:stretch/>
        </p:blipFill>
        <p:spPr>
          <a:xfrm>
            <a:off x="5820288" y="2725642"/>
            <a:ext cx="5954994" cy="385891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9D9830F-36E2-2245-85ED-13778A44C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4686"/>
          <a:stretch/>
        </p:blipFill>
        <p:spPr>
          <a:xfrm>
            <a:off x="222342" y="2795953"/>
            <a:ext cx="5375190" cy="3718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176016-8526-CC47-A38D-53FD4CDFB043}"/>
              </a:ext>
            </a:extLst>
          </p:cNvPr>
          <p:cNvSpPr txBox="1"/>
          <p:nvPr/>
        </p:nvSpPr>
        <p:spPr>
          <a:xfrm>
            <a:off x="185435" y="2296716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Customer Login Screen -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7544D-3DCC-E44C-AE57-AE8F61990619}"/>
              </a:ext>
            </a:extLst>
          </p:cNvPr>
          <p:cNvSpPr txBox="1"/>
          <p:nvPr/>
        </p:nvSpPr>
        <p:spPr>
          <a:xfrm>
            <a:off x="7685057" y="2287696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Delivery Partner Screen - </a:t>
            </a:r>
          </a:p>
        </p:txBody>
      </p:sp>
    </p:spTree>
    <p:extLst>
      <p:ext uri="{BB962C8B-B14F-4D97-AF65-F5344CB8AC3E}">
        <p14:creationId xmlns:p14="http://schemas.microsoft.com/office/powerpoint/2010/main" val="2669288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约几何工作总结计划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822</Words>
  <Application>Microsoft Macintosh PowerPoint</Application>
  <PresentationFormat>Widescreen</PresentationFormat>
  <Paragraphs>143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Century Gothic</vt:lpstr>
      <vt:lpstr>Lato Light</vt:lpstr>
      <vt:lpstr>Menlo</vt:lpstr>
      <vt:lpstr>Wingdings</vt:lpstr>
      <vt:lpstr>思源黑体 CN Normal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蓝色简约几何工作总结计划PPT模板</dc:title>
  <dc:creator>MacBook</dc:creator>
  <cp:lastModifiedBy>Jayesh Kumar Khattar</cp:lastModifiedBy>
  <cp:revision>119</cp:revision>
  <dcterms:created xsi:type="dcterms:W3CDTF">2015-06-07T14:37:00Z</dcterms:created>
  <dcterms:modified xsi:type="dcterms:W3CDTF">2022-05-04T21:50:48Z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2B49F8118B4C4D69A159164C14E855E1</vt:lpwstr>
  </property>
</Properties>
</file>